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4" r:id="rId3"/>
    <p:sldId id="265" r:id="rId4"/>
    <p:sldId id="266" r:id="rId5"/>
    <p:sldId id="257" r:id="rId6"/>
    <p:sldId id="258" r:id="rId7"/>
    <p:sldId id="260" r:id="rId8"/>
    <p:sldId id="261" r:id="rId9"/>
    <p:sldId id="259" r:id="rId10"/>
    <p:sldId id="262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5D9B72-9489-4BBE-945C-51A13861A02D}" v="30" dt="2025-12-05T07:16:16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5000" autoAdjust="0"/>
  </p:normalViewPr>
  <p:slideViewPr>
    <p:cSldViewPr snapToGrid="0">
      <p:cViewPr varScale="1">
        <p:scale>
          <a:sx n="66" d="100"/>
          <a:sy n="66" d="100"/>
        </p:scale>
        <p:origin x="13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190E5BF9-DA56-4E89-A802-847FC911DCEB}"/>
    <pc:docChg chg="custSel addSld delSld modSld sldOrd">
      <pc:chgData name="Fares Makki" userId="d0c14dd2-ce13-49c4-820b-c6a5e60d5a8d" providerId="ADAL" clId="{190E5BF9-DA56-4E89-A802-847FC911DCEB}" dt="2025-12-08T09:54:06.806" v="5640" actId="20577"/>
      <pc:docMkLst>
        <pc:docMk/>
      </pc:docMkLst>
      <pc:sldChg chg="modSp mod">
        <pc:chgData name="Fares Makki" userId="d0c14dd2-ce13-49c4-820b-c6a5e60d5a8d" providerId="ADAL" clId="{190E5BF9-DA56-4E89-A802-847FC911DCEB}" dt="2025-11-26T13:37:00.263" v="0" actId="20577"/>
        <pc:sldMkLst>
          <pc:docMk/>
          <pc:sldMk cId="2549291859" sldId="256"/>
        </pc:sldMkLst>
        <pc:spChg chg="mod">
          <ac:chgData name="Fares Makki" userId="d0c14dd2-ce13-49c4-820b-c6a5e60d5a8d" providerId="ADAL" clId="{190E5BF9-DA56-4E89-A802-847FC911DCEB}" dt="2025-11-26T13:37:00.263" v="0" actId="20577"/>
          <ac:spMkLst>
            <pc:docMk/>
            <pc:sldMk cId="2549291859" sldId="256"/>
            <ac:spMk id="3" creationId="{7543EECA-D3A4-690F-26F1-86C4D9626968}"/>
          </ac:spMkLst>
        </pc:spChg>
      </pc:sldChg>
      <pc:sldChg chg="addSp delSp modSp new mod modTransition delAnim modAnim modNotesTx">
        <pc:chgData name="Fares Makki" userId="d0c14dd2-ce13-49c4-820b-c6a5e60d5a8d" providerId="ADAL" clId="{190E5BF9-DA56-4E89-A802-847FC911DCEB}" dt="2025-12-05T07:16:16.074" v="4009"/>
        <pc:sldMkLst>
          <pc:docMk/>
          <pc:sldMk cId="3360700025" sldId="257"/>
        </pc:sldMkLst>
        <pc:picChg chg="add mod modCrop">
          <ac:chgData name="Fares Makki" userId="d0c14dd2-ce13-49c4-820b-c6a5e60d5a8d" providerId="ADAL" clId="{190E5BF9-DA56-4E89-A802-847FC911DCEB}" dt="2025-12-05T07:09:33.979" v="3992" actId="1076"/>
          <ac:picMkLst>
            <pc:docMk/>
            <pc:sldMk cId="3360700025" sldId="257"/>
            <ac:picMk id="5" creationId="{D4B12F27-E2AB-122E-9AB7-940583588028}"/>
          </ac:picMkLst>
        </pc:picChg>
      </pc:sldChg>
      <pc:sldChg chg="addSp delSp modSp new del mod">
        <pc:chgData name="Fares Makki" userId="d0c14dd2-ce13-49c4-820b-c6a5e60d5a8d" providerId="ADAL" clId="{190E5BF9-DA56-4E89-A802-847FC911DCEB}" dt="2025-12-01T13:08:25.827" v="38" actId="47"/>
        <pc:sldMkLst>
          <pc:docMk/>
          <pc:sldMk cId="528215724" sldId="258"/>
        </pc:sldMkLst>
      </pc:sldChg>
      <pc:sldChg chg="addSp delSp modSp new mod modNotesTx">
        <pc:chgData name="Fares Makki" userId="d0c14dd2-ce13-49c4-820b-c6a5e60d5a8d" providerId="ADAL" clId="{190E5BF9-DA56-4E89-A802-847FC911DCEB}" dt="2025-12-05T07:04:41.648" v="3944" actId="14"/>
        <pc:sldMkLst>
          <pc:docMk/>
          <pc:sldMk cId="3615424092" sldId="258"/>
        </pc:sldMkLst>
        <pc:picChg chg="add mod modCrop">
          <ac:chgData name="Fares Makki" userId="d0c14dd2-ce13-49c4-820b-c6a5e60d5a8d" providerId="ADAL" clId="{190E5BF9-DA56-4E89-A802-847FC911DCEB}" dt="2025-12-04T07:00:04.687" v="2899" actId="1076"/>
          <ac:picMkLst>
            <pc:docMk/>
            <pc:sldMk cId="3615424092" sldId="258"/>
            <ac:picMk id="5" creationId="{0DE02B23-DFF0-6380-2782-96F2802A9239}"/>
          </ac:picMkLst>
        </pc:picChg>
      </pc:sldChg>
      <pc:sldChg chg="new del">
        <pc:chgData name="Fares Makki" userId="d0c14dd2-ce13-49c4-820b-c6a5e60d5a8d" providerId="ADAL" clId="{190E5BF9-DA56-4E89-A802-847FC911DCEB}" dt="2025-12-04T06:59:16.764" v="2884" actId="47"/>
        <pc:sldMkLst>
          <pc:docMk/>
          <pc:sldMk cId="843701945" sldId="259"/>
        </pc:sldMkLst>
      </pc:sldChg>
      <pc:sldChg chg="addSp delSp modSp add mod modAnim modNotesTx">
        <pc:chgData name="Fares Makki" userId="d0c14dd2-ce13-49c4-820b-c6a5e60d5a8d" providerId="ADAL" clId="{190E5BF9-DA56-4E89-A802-847FC911DCEB}" dt="2025-12-05T07:04:27.539" v="3941" actId="14"/>
        <pc:sldMkLst>
          <pc:docMk/>
          <pc:sldMk cId="3585663126" sldId="259"/>
        </pc:sldMkLst>
        <pc:picChg chg="add mod modCrop">
          <ac:chgData name="Fares Makki" userId="d0c14dd2-ce13-49c4-820b-c6a5e60d5a8d" providerId="ADAL" clId="{190E5BF9-DA56-4E89-A802-847FC911DCEB}" dt="2025-12-05T07:00:19.530" v="3577" actId="1076"/>
          <ac:picMkLst>
            <pc:docMk/>
            <pc:sldMk cId="3585663126" sldId="259"/>
            <ac:picMk id="4" creationId="{E73A871F-1250-0A0C-D6A5-AEFEF0024E96}"/>
          </ac:picMkLst>
        </pc:picChg>
        <pc:picChg chg="mod modCrop">
          <ac:chgData name="Fares Makki" userId="d0c14dd2-ce13-49c4-820b-c6a5e60d5a8d" providerId="ADAL" clId="{190E5BF9-DA56-4E89-A802-847FC911DCEB}" dt="2025-12-05T07:00:03.386" v="3570" actId="1076"/>
          <ac:picMkLst>
            <pc:docMk/>
            <pc:sldMk cId="3585663126" sldId="259"/>
            <ac:picMk id="7" creationId="{3BB984D5-07E6-0EC9-99E6-A66965F6187A}"/>
          </ac:picMkLst>
        </pc:picChg>
        <pc:picChg chg="mod">
          <ac:chgData name="Fares Makki" userId="d0c14dd2-ce13-49c4-820b-c6a5e60d5a8d" providerId="ADAL" clId="{190E5BF9-DA56-4E89-A802-847FC911DCEB}" dt="2025-12-05T07:00:18.117" v="3576" actId="1076"/>
          <ac:picMkLst>
            <pc:docMk/>
            <pc:sldMk cId="3585663126" sldId="259"/>
            <ac:picMk id="8" creationId="{8C804315-D076-6965-9C39-7E20DF913C93}"/>
          </ac:picMkLst>
        </pc:picChg>
      </pc:sldChg>
      <pc:sldChg chg="delSp modSp add mod ord delAnim modAnim modNotesTx">
        <pc:chgData name="Fares Makki" userId="d0c14dd2-ce13-49c4-820b-c6a5e60d5a8d" providerId="ADAL" clId="{190E5BF9-DA56-4E89-A802-847FC911DCEB}" dt="2025-12-05T07:04:32.148" v="3942" actId="5793"/>
        <pc:sldMkLst>
          <pc:docMk/>
          <pc:sldMk cId="1110229407" sldId="260"/>
        </pc:sldMkLst>
        <pc:picChg chg="mod">
          <ac:chgData name="Fares Makki" userId="d0c14dd2-ce13-49c4-820b-c6a5e60d5a8d" providerId="ADAL" clId="{190E5BF9-DA56-4E89-A802-847FC911DCEB}" dt="2025-12-05T06:52:44.509" v="3421" actId="1076"/>
          <ac:picMkLst>
            <pc:docMk/>
            <pc:sldMk cId="1110229407" sldId="260"/>
            <ac:picMk id="5" creationId="{9D527E1D-73CB-21DB-E915-441F9B957CDC}"/>
          </ac:picMkLst>
        </pc:picChg>
      </pc:sldChg>
      <pc:sldChg chg="modSp add del mod modTransition">
        <pc:chgData name="Fares Makki" userId="d0c14dd2-ce13-49c4-820b-c6a5e60d5a8d" providerId="ADAL" clId="{190E5BF9-DA56-4E89-A802-847FC911DCEB}" dt="2025-12-05T06:55:06.009" v="3432" actId="47"/>
        <pc:sldMkLst>
          <pc:docMk/>
          <pc:sldMk cId="1225347390" sldId="261"/>
        </pc:sldMkLst>
      </pc:sldChg>
      <pc:sldChg chg="modSp add del mod modTransition">
        <pc:chgData name="Fares Makki" userId="d0c14dd2-ce13-49c4-820b-c6a5e60d5a8d" providerId="ADAL" clId="{190E5BF9-DA56-4E89-A802-847FC911DCEB}" dt="2025-12-05T06:56:28.707" v="3441" actId="47"/>
        <pc:sldMkLst>
          <pc:docMk/>
          <pc:sldMk cId="3648574533" sldId="261"/>
        </pc:sldMkLst>
      </pc:sldChg>
      <pc:sldChg chg="modSp add mod modTransition modNotesTx">
        <pc:chgData name="Fares Makki" userId="d0c14dd2-ce13-49c4-820b-c6a5e60d5a8d" providerId="ADAL" clId="{190E5BF9-DA56-4E89-A802-847FC911DCEB}" dt="2025-12-08T09:54:06.806" v="5640" actId="20577"/>
        <pc:sldMkLst>
          <pc:docMk/>
          <pc:sldMk cId="4198730598" sldId="261"/>
        </pc:sldMkLst>
        <pc:picChg chg="mod modCrop">
          <ac:chgData name="Fares Makki" userId="d0c14dd2-ce13-49c4-820b-c6a5e60d5a8d" providerId="ADAL" clId="{190E5BF9-DA56-4E89-A802-847FC911DCEB}" dt="2025-12-05T06:57:05.814" v="3447" actId="1076"/>
          <ac:picMkLst>
            <pc:docMk/>
            <pc:sldMk cId="4198730598" sldId="261"/>
            <ac:picMk id="5" creationId="{BF0ED544-A5E9-775F-ACEE-2F53B98C913D}"/>
          </ac:picMkLst>
        </pc:picChg>
      </pc:sldChg>
      <pc:sldChg chg="addSp delSp modSp new mod modNotesTx">
        <pc:chgData name="Fares Makki" userId="d0c14dd2-ce13-49c4-820b-c6a5e60d5a8d" providerId="ADAL" clId="{190E5BF9-DA56-4E89-A802-847FC911DCEB}" dt="2025-12-05T07:38:27.908" v="5639" actId="20577"/>
        <pc:sldMkLst>
          <pc:docMk/>
          <pc:sldMk cId="984120178" sldId="262"/>
        </pc:sldMkLst>
        <pc:picChg chg="add mod modCrop">
          <ac:chgData name="Fares Makki" userId="d0c14dd2-ce13-49c4-820b-c6a5e60d5a8d" providerId="ADAL" clId="{190E5BF9-DA56-4E89-A802-847FC911DCEB}" dt="2025-12-05T07:03:54.967" v="3923" actId="1076"/>
          <ac:picMkLst>
            <pc:docMk/>
            <pc:sldMk cId="984120178" sldId="262"/>
            <ac:picMk id="5" creationId="{5E9D3047-7648-8E0A-DB34-CE24CC689F15}"/>
          </ac:picMkLst>
        </pc:picChg>
      </pc:sldChg>
      <pc:sldChg chg="add del">
        <pc:chgData name="Fares Makki" userId="d0c14dd2-ce13-49c4-820b-c6a5e60d5a8d" providerId="ADAL" clId="{190E5BF9-DA56-4E89-A802-847FC911DCEB}" dt="2025-12-05T07:10:24.094" v="3994" actId="47"/>
        <pc:sldMkLst>
          <pc:docMk/>
          <pc:sldMk cId="542138021" sldId="263"/>
        </pc:sldMkLst>
      </pc:sldChg>
      <pc:sldChg chg="add ord modNotesTx">
        <pc:chgData name="Fares Makki" userId="d0c14dd2-ce13-49c4-820b-c6a5e60d5a8d" providerId="ADAL" clId="{190E5BF9-DA56-4E89-A802-847FC911DCEB}" dt="2025-12-05T07:05:56.587" v="3961" actId="20577"/>
        <pc:sldMkLst>
          <pc:docMk/>
          <pc:sldMk cId="751058390" sldId="264"/>
        </pc:sldMkLst>
      </pc:sldChg>
      <pc:sldChg chg="addSp modSp add mod modTransition modAnim modNotesTx">
        <pc:chgData name="Fares Makki" userId="d0c14dd2-ce13-49c4-820b-c6a5e60d5a8d" providerId="ADAL" clId="{190E5BF9-DA56-4E89-A802-847FC911DCEB}" dt="2025-12-05T07:10:14.383" v="3993" actId="113"/>
        <pc:sldMkLst>
          <pc:docMk/>
          <pc:sldMk cId="2163271461" sldId="265"/>
        </pc:sldMkLst>
        <pc:picChg chg="add mod">
          <ac:chgData name="Fares Makki" userId="d0c14dd2-ce13-49c4-820b-c6a5e60d5a8d" providerId="ADAL" clId="{190E5BF9-DA56-4E89-A802-847FC911DCEB}" dt="2025-12-05T07:07:23.286" v="3976" actId="14100"/>
          <ac:picMkLst>
            <pc:docMk/>
            <pc:sldMk cId="2163271461" sldId="265"/>
            <ac:picMk id="2" creationId="{5401C0C8-5F67-15ED-C3A8-25BD57BA8B27}"/>
          </ac:picMkLst>
        </pc:picChg>
        <pc:picChg chg="mod modCrop">
          <ac:chgData name="Fares Makki" userId="d0c14dd2-ce13-49c4-820b-c6a5e60d5a8d" providerId="ADAL" clId="{190E5BF9-DA56-4E89-A802-847FC911DCEB}" dt="2025-12-05T07:07:00.410" v="3972" actId="14100"/>
          <ac:picMkLst>
            <pc:docMk/>
            <pc:sldMk cId="2163271461" sldId="265"/>
            <ac:picMk id="5" creationId="{F5EA42E4-E463-FF2D-4F24-F133037B073F}"/>
          </ac:picMkLst>
        </pc:picChg>
      </pc:sldChg>
      <pc:sldChg chg="delSp modSp add mod delAnim modNotesTx">
        <pc:chgData name="Fares Makki" userId="d0c14dd2-ce13-49c4-820b-c6a5e60d5a8d" providerId="ADAL" clId="{190E5BF9-DA56-4E89-A802-847FC911DCEB}" dt="2025-12-05T07:16:29.212" v="4020" actId="20577"/>
        <pc:sldMkLst>
          <pc:docMk/>
          <pc:sldMk cId="676105084" sldId="266"/>
        </pc:sldMkLst>
        <pc:picChg chg="mod modCrop">
          <ac:chgData name="Fares Makki" userId="d0c14dd2-ce13-49c4-820b-c6a5e60d5a8d" providerId="ADAL" clId="{190E5BF9-DA56-4E89-A802-847FC911DCEB}" dt="2025-12-05T07:12:29.362" v="4007" actId="1076"/>
          <ac:picMkLst>
            <pc:docMk/>
            <pc:sldMk cId="676105084" sldId="266"/>
            <ac:picMk id="5" creationId="{8357550A-07A2-5804-FAED-16889E2D64B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8F8DC-FC0C-40F0-B5EC-D0957FBD9364}" type="datetimeFigureOut">
              <a:rPr lang="sv-SE" smtClean="0"/>
              <a:t>2025-12-05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6197D-7F66-48F8-8182-8E658C2ACE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393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6197D-7F66-48F8-8182-8E658C2ACE5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839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Tjocktarmen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="0" dirty="0"/>
              <a:t>Tunntarmen mynnar (”</a:t>
            </a:r>
            <a:r>
              <a:rPr lang="sv-SE" b="0" dirty="0" err="1"/>
              <a:t>feeds</a:t>
            </a:r>
            <a:r>
              <a:rPr lang="sv-SE" b="0" dirty="0"/>
              <a:t> </a:t>
            </a:r>
            <a:r>
              <a:rPr lang="sv-SE" b="0" dirty="0" err="1"/>
              <a:t>into</a:t>
            </a:r>
            <a:r>
              <a:rPr lang="sv-SE" b="0" dirty="0"/>
              <a:t>”) i tjocktarmen som är ca 1m lång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b="0" dirty="0"/>
              <a:t>Där finns även </a:t>
            </a:r>
            <a:r>
              <a:rPr lang="sv-SE" b="0" i="1" dirty="0"/>
              <a:t>blindtarmen </a:t>
            </a:r>
            <a:r>
              <a:rPr lang="sv-SE" b="0" i="0" dirty="0"/>
              <a:t>med sitt </a:t>
            </a:r>
            <a:r>
              <a:rPr lang="sv-SE" b="0" i="1" dirty="0"/>
              <a:t>appendix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b="0" i="0" dirty="0"/>
              <a:t>Hos människor har blindtarmen ingen funktion (bevis för evolution), men hos växtätare är den lång och rikligt med bakterier som spjälkar cellulosa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b="0" i="0" dirty="0"/>
              <a:t>Tarminnehållet består till ca 80% vatten när den kommer till tjocktarmen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b="0" i="0" dirty="0"/>
              <a:t>Tjocktarmens funktion är upptagandet av vatten till kroppens alla celler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b="0" i="0" dirty="0"/>
              <a:t>Natriumjoner tas upp aktivt (kräver ATP)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b="0" i="0" dirty="0"/>
              <a:t>Osmos gör så att vatten tas upp också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b="0" i="0" dirty="0"/>
              <a:t>Förstoppning när tarminnehållet transporteras långsamt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b="0" i="0" dirty="0"/>
              <a:t>Fibrerna i fiberrik kost stimulerar tarmrörelse och motverka förstoppning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b="0" i="0" dirty="0"/>
              <a:t>Diarré är när virus eller bakterieinfektion stimulerar tarmrörelse för mycket som motverka vattenupptagning = lös avföring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sv-SE" b="0" i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sv-SE" b="1" i="0" dirty="0"/>
              <a:t>Ändtarmen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b="0" i="0" dirty="0"/>
              <a:t>Innehållet från tjocktarmen töms genom analöppningen.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b="0" i="0" dirty="0"/>
              <a:t>Tömningen regleras av två ringmuskler (en inre icke viljestyrd och en yttre som vi påverkar med viljan)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b="0" i="0" dirty="0"/>
              <a:t>När inre slappnar av och öppnar känner vi ett trängande behov av att uppsöka </a:t>
            </a:r>
            <a:r>
              <a:rPr lang="sv-SE" b="0" i="0"/>
              <a:t>en toalett </a:t>
            </a:r>
            <a:endParaRPr lang="sv-SE" b="0" i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6197D-7F66-48F8-8182-8E658C2ACE5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451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505A3-09C1-866C-C03C-FCC59BFBB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40A2102-3A91-473F-3C22-F7056C3C43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1894C4B-0A83-2903-675B-084040891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55FA59B-F363-1C0C-AE3B-8DEF3E8C6C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6197D-7F66-48F8-8182-8E658C2ACE5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18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18B53-B05B-0E34-A2BE-CB07FAD3F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6C25A8E-A2EB-9D39-7729-B7314CC50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F8A6930D-349B-CD3B-75F1-62F7D79A6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/>
              <a:t>Munhåla</a:t>
            </a:r>
            <a:r>
              <a:rPr lang="sv-SE" sz="1200" dirty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där matspjälkning börjar både mekanisk (tänder) och kemisk (saliv som innehåller slemämnet </a:t>
            </a:r>
            <a:r>
              <a:rPr lang="sv-SE" sz="1200" b="1" i="1" dirty="0"/>
              <a:t>mucin</a:t>
            </a:r>
            <a:r>
              <a:rPr lang="sv-SE" sz="1200" dirty="0"/>
              <a:t> (smörja födan) och </a:t>
            </a:r>
            <a:r>
              <a:rPr lang="sv-SE" sz="1200" b="1" i="1" dirty="0"/>
              <a:t>amylas</a:t>
            </a:r>
            <a:r>
              <a:rPr lang="sv-SE" sz="1200" dirty="0"/>
              <a:t>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i="1" dirty="0"/>
              <a:t>Finns också bakterier som bildar mjölksyra som neutraliseras av vätekarbonatjoner som ingår i saliv = minskar risk för att syror ska angripa tändernas emalj och orsaka karies. 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sv-SE" sz="1200" b="1" i="0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sv-SE" sz="1200" b="1" i="0" dirty="0"/>
              <a:t>Tungan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i="0" dirty="0"/>
              <a:t>På tungan finns sinnesceller som reagerar för vissa ämnen som är lösta i saliven. Sinnesceller sitter i små grupper som kallas smaklökar: sött, salt, surt, beskt, </a:t>
            </a:r>
            <a:r>
              <a:rPr lang="sv-SE" sz="1200" i="0" dirty="0" err="1"/>
              <a:t>umami</a:t>
            </a:r>
            <a:r>
              <a:rPr lang="sv-SE" sz="1200" i="0" dirty="0"/>
              <a:t> (grundsmakerna)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i="0" dirty="0"/>
              <a:t>Smak är också påverkat av luktsinne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i="0" dirty="0"/>
              <a:t>När vi sväljer pressar tungan maten bakåt så att den kommer i kontakt med svalget som utlöser en </a:t>
            </a:r>
            <a:r>
              <a:rPr lang="sv-SE" sz="1200" i="1" dirty="0"/>
              <a:t>sväljreflex</a:t>
            </a:r>
            <a:r>
              <a:rPr lang="sv-SE" sz="1200" i="0" dirty="0"/>
              <a:t> och sedan fortsätter en våg av muskelrörelser i </a:t>
            </a:r>
            <a:r>
              <a:rPr lang="sv-SE" sz="1200" b="1" i="0" dirty="0"/>
              <a:t>matstrupens</a:t>
            </a:r>
            <a:r>
              <a:rPr lang="sv-SE" sz="1200" i="0" dirty="0"/>
              <a:t> vägg som pressar maten mot magsäcken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i="0" dirty="0"/>
              <a:t>Kallas </a:t>
            </a:r>
            <a:r>
              <a:rPr lang="sv-SE" sz="1200" i="1" dirty="0"/>
              <a:t>peristaltiska rörelser </a:t>
            </a:r>
            <a:endParaRPr lang="sv-SE" sz="1200" i="0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5E2C5AC-5E38-8753-5FAD-C81EC98CE5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6197D-7F66-48F8-8182-8E658C2ACE5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38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04FB5-4EDA-8AA3-D303-B5E6440EC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D706CEB-30F0-6A6F-164D-5D0A16031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8F27940-1507-3AA1-4CC7-FD36D8189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Gå vidare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72D3191-C52B-74A7-8A59-31848E81AD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6197D-7F66-48F8-8182-8E658C2ACE5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28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/>
              <a:t>Magsäck</a:t>
            </a:r>
            <a:r>
              <a:rPr lang="sv-SE" sz="1200" dirty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Övre och nedre magmunnen som öppnar och stänger med hjälp av ringmuskler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Muskelrik vägg som knådar maten och får den att blandas med magsaft (saltsyra, enzymet </a:t>
            </a:r>
            <a:r>
              <a:rPr lang="sv-SE" sz="1200" i="1" dirty="0"/>
              <a:t>pepsin</a:t>
            </a:r>
            <a:r>
              <a:rPr lang="sv-SE" sz="1200" i="0" dirty="0"/>
              <a:t> och slem</a:t>
            </a:r>
            <a:r>
              <a:rPr lang="sv-SE" sz="1200" dirty="0"/>
              <a:t>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Lukt av maten kan få epitelceller att släppa </a:t>
            </a:r>
            <a:r>
              <a:rPr lang="sv-SE" sz="1200" i="1" dirty="0" err="1"/>
              <a:t>gastrin</a:t>
            </a:r>
            <a:r>
              <a:rPr lang="sv-SE" sz="1200" i="1" dirty="0"/>
              <a:t> </a:t>
            </a:r>
            <a:r>
              <a:rPr lang="sv-SE" sz="1200" i="0" dirty="0"/>
              <a:t>som stimulerar produktionen av magsaft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i="0" dirty="0"/>
              <a:t>Saltsyra</a:t>
            </a:r>
            <a:r>
              <a:rPr lang="sv-SE" sz="1200" dirty="0"/>
              <a:t> tar död på de flesta bakterier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i="0" dirty="0"/>
              <a:t>Pepsin spjälkar proteiner som har denaturerat i det sura miljön (saltsyra har pH 1,5)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i="0" dirty="0"/>
              <a:t>Pepsin är det aktivt form av </a:t>
            </a:r>
            <a:r>
              <a:rPr lang="sv-SE" sz="1200" i="1" dirty="0" err="1"/>
              <a:t>pepsinogen</a:t>
            </a:r>
            <a:r>
              <a:rPr lang="sv-SE" sz="1200" i="1" dirty="0"/>
              <a:t> </a:t>
            </a:r>
            <a:r>
              <a:rPr lang="sv-SE" sz="1200" i="0" dirty="0"/>
              <a:t>som produceras i cellerna. </a:t>
            </a:r>
            <a:r>
              <a:rPr lang="sv-SE" sz="1200" i="0" dirty="0" err="1"/>
              <a:t>Pepsinogen</a:t>
            </a:r>
            <a:r>
              <a:rPr lang="sv-SE" sz="1200" i="0" dirty="0"/>
              <a:t> aktiveras av det låga pH från saltsyra i magsaften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i="0" dirty="0"/>
              <a:t>Mucin skyddar magens insida mot saltsyra och pepsin. Mucin spjälkas inte av pepsin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6197D-7F66-48F8-8182-8E658C2ACE5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47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/>
              <a:t>Tunntarmen</a:t>
            </a:r>
            <a:r>
              <a:rPr lang="sv-SE" sz="1200" dirty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delat upp i tre delar. Första delen kallas även </a:t>
            </a:r>
            <a:r>
              <a:rPr lang="sv-SE" sz="1200" b="1" i="1" dirty="0"/>
              <a:t>tolvfingertarmen</a:t>
            </a:r>
            <a:r>
              <a:rPr lang="sv-SE" sz="1200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/>
              <a:t>Födan blandas med bukspott från bukspottkörteln (</a:t>
            </a:r>
            <a:r>
              <a:rPr lang="sv-SE" sz="1200" dirty="0" err="1"/>
              <a:t>pancreas</a:t>
            </a:r>
            <a:r>
              <a:rPr lang="sv-SE" sz="1200" dirty="0"/>
              <a:t>) som är basiskt och neutraliserar saltsyra från magsaft. Bukspott innehåller också en blandning av enzymer: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sz="1200" dirty="0" err="1"/>
              <a:t>Trypsin</a:t>
            </a:r>
            <a:r>
              <a:rPr lang="sv-SE" sz="1200" dirty="0"/>
              <a:t> – fortsätter sönderdelning av proteiner (i högre pH jämfört med pepsin) till korta peptider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sz="1200" dirty="0"/>
              <a:t>Amylas – spjälkning av stärkelse till </a:t>
            </a:r>
            <a:r>
              <a:rPr lang="sv-SE" sz="1200" dirty="0" err="1"/>
              <a:t>disackarider</a:t>
            </a:r>
            <a:r>
              <a:rPr lang="sv-SE" sz="1200" dirty="0"/>
              <a:t>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sz="1200" dirty="0"/>
              <a:t>Lipas – spjälkar fettmolekyler till glycerol och fettsyror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/>
              <a:t>Födan blandas också med galla från levern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sz="1200" dirty="0"/>
              <a:t>Gallan bildas i levern och lagras i gallblåsan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sz="1200" dirty="0"/>
              <a:t>Gallan innehåller gallsalter som levern bildar av kolesterol. Gallsalter finfördelar fett till ytterst små fettdroppar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sz="1200" dirty="0"/>
              <a:t>Gallan innehåller också gallfärgämnet </a:t>
            </a:r>
            <a:r>
              <a:rPr lang="sv-SE" sz="1200" dirty="0" err="1"/>
              <a:t>bilirubin</a:t>
            </a:r>
            <a:r>
              <a:rPr lang="sv-SE" sz="1200" dirty="0"/>
              <a:t> som bildas vid nedbrytning av röda blodkroppar och ger avföring sin brunaktig färg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sz="1200" dirty="0"/>
              <a:t>Om halten kolesterol i gallan blir för stor i förhållande till koncentration gallsalter börjar kolesterol falla ut som gallstenar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6197D-7F66-48F8-8182-8E658C2ACE5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030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9769B-994E-CB19-2AD2-CBABCA535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8E5E381-1FAD-C372-F923-DB4CF0B49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18F6914-6D40-E001-953D-F8B9D8E557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/>
              <a:t>Gå vidare </a:t>
            </a:r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438C14D-58B1-04B7-B1A8-2C8BF8222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6197D-7F66-48F8-8182-8E658C2ACE5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745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B6292-2D51-2F0D-0740-1FB6CFF6F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71DCF9B-7246-E9CF-3811-326E11DD6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C754E3F-4223-CFC5-3886-34906F689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/>
              <a:t>Tunntarmen</a:t>
            </a:r>
            <a:r>
              <a:rPr lang="sv-SE" sz="1200" dirty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Tolvfingertarmen övergår till resterande av tarmen som är ca 5m lång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Tarmsaft utsöndras som gör tarminnehållet lättflytande som möjliggör peristaltiska </a:t>
            </a:r>
            <a:r>
              <a:rPr lang="sv-SE" sz="1200" dirty="0" err="1"/>
              <a:t>musklelrörelser</a:t>
            </a:r>
            <a:r>
              <a:rPr lang="sv-SE" sz="1200" dirty="0"/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Spjälkning av födoämnen slutförs och näringsupptaget till blodet och lymfan sker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Monosackarider och fria aminosyror diffundera från tarmens epitelceller till blodet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Fetter har spjälkats ner till glycerol och fettsyror och deras upptag är ganska komplicerat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dirty="0"/>
              <a:t>Fett återbildas i tarmens epitelceller som små droppar som kallas </a:t>
            </a:r>
            <a:r>
              <a:rPr lang="sv-SE" sz="1200" b="1" i="1" dirty="0" err="1"/>
              <a:t>kylomikroner</a:t>
            </a:r>
            <a:r>
              <a:rPr lang="sv-SE" sz="1200" b="0" i="0" dirty="0"/>
              <a:t>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sz="1200" b="0" i="0" dirty="0" err="1"/>
              <a:t>Kylomikroner</a:t>
            </a:r>
            <a:r>
              <a:rPr lang="sv-SE" sz="1200" b="0" i="0" dirty="0"/>
              <a:t> är för stora för att diffundera från tarmcellerna till blodkärl, istället </a:t>
            </a:r>
            <a:r>
              <a:rPr lang="sv-SE" sz="1200" b="0" i="0" dirty="0" err="1"/>
              <a:t>exocyteras</a:t>
            </a:r>
            <a:r>
              <a:rPr lang="sv-SE" sz="1200" b="0" i="0" dirty="0"/>
              <a:t> de och sen transporteras de till lymfan. Lymfan ansluter sig till blodomloppet i höjd med hjärtat </a:t>
            </a:r>
            <a:endParaRPr lang="sv-SE" sz="1200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D76C076-76FE-478D-1B44-F585042B1F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6197D-7F66-48F8-8182-8E658C2ACE5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4686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33206-BBB8-F06F-44EB-2BCE45AC0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74221E9-DA39-0495-45AE-8E1E9C0C2F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DD82BAE-CB01-0037-7186-783AD8CA0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1200" b="1" dirty="0"/>
              <a:t>Veck och tarmludd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Tunntarmens vägg är kraftigt veckad (första animering)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dirty="0"/>
              <a:t>Vecken är försedda med millimeterlånga utskott som kallas </a:t>
            </a:r>
            <a:r>
              <a:rPr lang="sv-SE" sz="1200" i="1" dirty="0"/>
              <a:t>tarmludd</a:t>
            </a:r>
            <a:r>
              <a:rPr lang="sv-SE" sz="1200" i="0" dirty="0"/>
              <a:t> (</a:t>
            </a:r>
            <a:r>
              <a:rPr lang="sv-SE" sz="1200" i="0" dirty="0" err="1"/>
              <a:t>villi</a:t>
            </a:r>
            <a:r>
              <a:rPr lang="sv-SE" sz="1200" i="0" dirty="0"/>
              <a:t>) (andra animering)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i="0" dirty="0"/>
              <a:t>Dessutom bildar cellmembranet hos varje epitelcell små veck som heter </a:t>
            </a:r>
            <a:r>
              <a:rPr lang="sv-SE" sz="1200" i="1" dirty="0" err="1"/>
              <a:t>mikrovilli</a:t>
            </a:r>
            <a:r>
              <a:rPr lang="sv-SE" sz="1200" i="0" dirty="0"/>
              <a:t> (tredje animering)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i="0" dirty="0"/>
              <a:t>Allt detta gör att tarmväggens totala area är mycket stor = påskyndad näringsupptaget </a:t>
            </a:r>
            <a:endParaRPr lang="sv-SE" sz="12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911234-1B09-913F-2AF7-60F7BCB16E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A6197D-7F66-48F8-8182-8E658C2ACE5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7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0197-3526-43B4-9F73-1DB46C0A31F8}" type="datetimeFigureOut">
              <a:rPr lang="sv-SE" smtClean="0"/>
              <a:t>2025-12-05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497-7FC7-4F57-8E41-016D09B92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295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0197-3526-43B4-9F73-1DB46C0A31F8}" type="datetimeFigureOut">
              <a:rPr lang="sv-SE" smtClean="0"/>
              <a:t>2025-12-05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497-7FC7-4F57-8E41-016D09B92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971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0197-3526-43B4-9F73-1DB46C0A31F8}" type="datetimeFigureOut">
              <a:rPr lang="sv-SE" smtClean="0"/>
              <a:t>2025-12-05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497-7FC7-4F57-8E41-016D09B92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395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0197-3526-43B4-9F73-1DB46C0A31F8}" type="datetimeFigureOut">
              <a:rPr lang="sv-SE" smtClean="0"/>
              <a:t>2025-12-05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497-7FC7-4F57-8E41-016D09B92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14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0197-3526-43B4-9F73-1DB46C0A31F8}" type="datetimeFigureOut">
              <a:rPr lang="sv-SE" smtClean="0"/>
              <a:t>2025-12-05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497-7FC7-4F57-8E41-016D09B92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9607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0197-3526-43B4-9F73-1DB46C0A31F8}" type="datetimeFigureOut">
              <a:rPr lang="sv-SE" smtClean="0"/>
              <a:t>2025-12-05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497-7FC7-4F57-8E41-016D09B92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586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0197-3526-43B4-9F73-1DB46C0A31F8}" type="datetimeFigureOut">
              <a:rPr lang="sv-SE" smtClean="0"/>
              <a:t>2025-12-05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497-7FC7-4F57-8E41-016D09B92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527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0197-3526-43B4-9F73-1DB46C0A31F8}" type="datetimeFigureOut">
              <a:rPr lang="sv-SE" smtClean="0"/>
              <a:t>2025-12-05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497-7FC7-4F57-8E41-016D09B92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7895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0197-3526-43B4-9F73-1DB46C0A31F8}" type="datetimeFigureOut">
              <a:rPr lang="sv-SE" smtClean="0"/>
              <a:t>2025-12-05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497-7FC7-4F57-8E41-016D09B92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807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0197-3526-43B4-9F73-1DB46C0A31F8}" type="datetimeFigureOut">
              <a:rPr lang="sv-SE" smtClean="0"/>
              <a:t>2025-12-05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497-7FC7-4F57-8E41-016D09B92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92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80197-3526-43B4-9F73-1DB46C0A31F8}" type="datetimeFigureOut">
              <a:rPr lang="sv-SE" smtClean="0"/>
              <a:t>2025-12-05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B497-7FC7-4F57-8E41-016D09B92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7980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F80197-3526-43B4-9F73-1DB46C0A31F8}" type="datetimeFigureOut">
              <a:rPr lang="sv-SE" smtClean="0"/>
              <a:t>2025-12-05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9DB497-7FC7-4F57-8E41-016D09B929A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2974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B6F752-E43E-7F04-5A46-D249FC4705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Biologi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543EECA-D3A4-690F-26F1-86C4D96269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Matspjälkning I</a:t>
            </a:r>
          </a:p>
        </p:txBody>
      </p:sp>
    </p:spTree>
    <p:extLst>
      <p:ext uri="{BB962C8B-B14F-4D97-AF65-F5344CB8AC3E}">
        <p14:creationId xmlns:p14="http://schemas.microsoft.com/office/powerpoint/2010/main" val="254929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C1D9D8-8EA4-8D5B-E71F-7DB933F37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 descr="En bild som visar text, bok&#10;&#10;AI-genererat innehåll kan vara felaktigt.">
            <a:extLst>
              <a:ext uri="{FF2B5EF4-FFF2-40B4-BE49-F238E27FC236}">
                <a16:creationId xmlns:a16="http://schemas.microsoft.com/office/drawing/2014/main" id="{5E9D3047-7648-8E0A-DB34-CE24CC689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0" t="24992" r="27904" b="27660"/>
          <a:stretch>
            <a:fillRect/>
          </a:stretch>
        </p:blipFill>
        <p:spPr>
          <a:xfrm rot="5400000">
            <a:off x="2667000" y="944725"/>
            <a:ext cx="6858000" cy="4968550"/>
          </a:xfrm>
        </p:spPr>
      </p:pic>
    </p:spTree>
    <p:extLst>
      <p:ext uri="{BB962C8B-B14F-4D97-AF65-F5344CB8AC3E}">
        <p14:creationId xmlns:p14="http://schemas.microsoft.com/office/powerpoint/2010/main" val="98412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0CBE5-649D-EF2D-9808-1EF9C9F35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papper, bok, Pappersprodukt&#10;&#10;AI-genererat innehåll kan vara felaktigt.">
            <a:extLst>
              <a:ext uri="{FF2B5EF4-FFF2-40B4-BE49-F238E27FC236}">
                <a16:creationId xmlns:a16="http://schemas.microsoft.com/office/drawing/2014/main" id="{92BDB4E6-5A8C-594A-3F96-EBBA12D1E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0" t="17898" r="23224" b="21887"/>
          <a:stretch>
            <a:fillRect/>
          </a:stretch>
        </p:blipFill>
        <p:spPr>
          <a:xfrm rot="5400000">
            <a:off x="2668778" y="432562"/>
            <a:ext cx="6854444" cy="5989320"/>
          </a:xfrm>
        </p:spPr>
      </p:pic>
    </p:spTree>
    <p:extLst>
      <p:ext uri="{BB962C8B-B14F-4D97-AF65-F5344CB8AC3E}">
        <p14:creationId xmlns:p14="http://schemas.microsoft.com/office/powerpoint/2010/main" val="75105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7A9F5-5148-29BA-5A41-B072B500A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papper, bok, Pappersprodukt&#10;&#10;AI-genererat innehåll kan vara felaktigt.">
            <a:extLst>
              <a:ext uri="{FF2B5EF4-FFF2-40B4-BE49-F238E27FC236}">
                <a16:creationId xmlns:a16="http://schemas.microsoft.com/office/drawing/2014/main" id="{F5EA42E4-E463-FF2D-4F24-F133037B0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3" t="23052" r="55785" b="24197"/>
          <a:stretch>
            <a:fillRect/>
          </a:stretch>
        </p:blipFill>
        <p:spPr>
          <a:xfrm rot="5400000">
            <a:off x="2277718" y="-2277719"/>
            <a:ext cx="3429000" cy="7984437"/>
          </a:xfrm>
        </p:spPr>
      </p:pic>
      <p:pic>
        <p:nvPicPr>
          <p:cNvPr id="2" name="Platshållare för innehåll 4" descr="En bild som visar text, papper, brev, Pappersprodukt&#10;&#10;AI-genererat innehåll kan vara felaktigt.">
            <a:extLst>
              <a:ext uri="{FF2B5EF4-FFF2-40B4-BE49-F238E27FC236}">
                <a16:creationId xmlns:a16="http://schemas.microsoft.com/office/drawing/2014/main" id="{5401C0C8-5F67-15ED-C3A8-25BD57BA8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t="12844" r="30766" b="18264"/>
          <a:stretch>
            <a:fillRect/>
          </a:stretch>
        </p:blipFill>
        <p:spPr>
          <a:xfrm rot="5400000">
            <a:off x="6819124" y="1485125"/>
            <a:ext cx="4419598" cy="632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1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9CCD2-4326-399D-5EF4-83D12ABB0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papper, bok, Pappersprodukt&#10;&#10;AI-genererat innehåll kan vara felaktigt.">
            <a:extLst>
              <a:ext uri="{FF2B5EF4-FFF2-40B4-BE49-F238E27FC236}">
                <a16:creationId xmlns:a16="http://schemas.microsoft.com/office/drawing/2014/main" id="{8357550A-07A2-5804-FAED-16889E2D6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22" t="18300" r="23541" b="22035"/>
          <a:stretch>
            <a:fillRect/>
          </a:stretch>
        </p:blipFill>
        <p:spPr>
          <a:xfrm rot="5400000">
            <a:off x="2667000" y="312351"/>
            <a:ext cx="6858000" cy="6233298"/>
          </a:xfrm>
        </p:spPr>
      </p:pic>
    </p:spTree>
    <p:extLst>
      <p:ext uri="{BB962C8B-B14F-4D97-AF65-F5344CB8AC3E}">
        <p14:creationId xmlns:p14="http://schemas.microsoft.com/office/powerpoint/2010/main" val="676105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papper, bok, Pappersprodukt&#10;&#10;AI-genererat innehåll kan vara felaktigt.">
            <a:extLst>
              <a:ext uri="{FF2B5EF4-FFF2-40B4-BE49-F238E27FC236}">
                <a16:creationId xmlns:a16="http://schemas.microsoft.com/office/drawing/2014/main" id="{D4B12F27-E2AB-122E-9AB7-940583588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3" t="17899" r="38957" b="24841"/>
          <a:stretch>
            <a:fillRect/>
          </a:stretch>
        </p:blipFill>
        <p:spPr>
          <a:xfrm rot="5400000">
            <a:off x="4138993" y="-2667625"/>
            <a:ext cx="3915263" cy="12193249"/>
          </a:xfrm>
        </p:spPr>
      </p:pic>
    </p:spTree>
    <p:extLst>
      <p:ext uri="{BB962C8B-B14F-4D97-AF65-F5344CB8AC3E}">
        <p14:creationId xmlns:p14="http://schemas.microsoft.com/office/powerpoint/2010/main" val="3360700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rita, Barnkonst, konst&#10;&#10;AI-genererat innehåll kan vara felaktigt.">
            <a:extLst>
              <a:ext uri="{FF2B5EF4-FFF2-40B4-BE49-F238E27FC236}">
                <a16:creationId xmlns:a16="http://schemas.microsoft.com/office/drawing/2014/main" id="{0DE02B23-DFF0-6380-2782-96F2802A9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3" t="15912" r="31445" b="27093"/>
          <a:stretch>
            <a:fillRect/>
          </a:stretch>
        </p:blipFill>
        <p:spPr>
          <a:xfrm rot="5400000">
            <a:off x="2673587" y="808735"/>
            <a:ext cx="6844825" cy="5253705"/>
          </a:xfrm>
        </p:spPr>
      </p:pic>
    </p:spTree>
    <p:extLst>
      <p:ext uri="{BB962C8B-B14F-4D97-AF65-F5344CB8AC3E}">
        <p14:creationId xmlns:p14="http://schemas.microsoft.com/office/powerpoint/2010/main" val="361542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4558A-B58A-C63A-B47E-55B6C4BE1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papper, bok, Pappersprodukt&#10;&#10;AI-genererat innehåll kan vara felaktigt.">
            <a:extLst>
              <a:ext uri="{FF2B5EF4-FFF2-40B4-BE49-F238E27FC236}">
                <a16:creationId xmlns:a16="http://schemas.microsoft.com/office/drawing/2014/main" id="{9D527E1D-73CB-21DB-E915-441F9B957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0" t="17898" r="23224" b="21887"/>
          <a:stretch>
            <a:fillRect/>
          </a:stretch>
        </p:blipFill>
        <p:spPr>
          <a:xfrm rot="5400000">
            <a:off x="2668778" y="432562"/>
            <a:ext cx="6854444" cy="5989320"/>
          </a:xfrm>
        </p:spPr>
      </p:pic>
    </p:spTree>
    <p:extLst>
      <p:ext uri="{BB962C8B-B14F-4D97-AF65-F5344CB8AC3E}">
        <p14:creationId xmlns:p14="http://schemas.microsoft.com/office/powerpoint/2010/main" val="111022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880CD-1592-5B11-97CA-7467FC026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text, papper, bok, Pappersprodukt&#10;&#10;AI-genererat innehåll kan vara felaktigt.">
            <a:extLst>
              <a:ext uri="{FF2B5EF4-FFF2-40B4-BE49-F238E27FC236}">
                <a16:creationId xmlns:a16="http://schemas.microsoft.com/office/drawing/2014/main" id="{BF0ED544-A5E9-775F-ACEE-2F53B98C9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3" t="17898" r="27958" b="21887"/>
          <a:stretch>
            <a:fillRect/>
          </a:stretch>
        </p:blipFill>
        <p:spPr>
          <a:xfrm rot="5400000">
            <a:off x="3337607" y="-2667782"/>
            <a:ext cx="5518353" cy="12193564"/>
          </a:xfrm>
        </p:spPr>
      </p:pic>
    </p:spTree>
    <p:extLst>
      <p:ext uri="{BB962C8B-B14F-4D97-AF65-F5344CB8AC3E}">
        <p14:creationId xmlns:p14="http://schemas.microsoft.com/office/powerpoint/2010/main" val="4198730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64EA3-3CEF-E839-A4B5-D5FE7B3D3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, bok, rita, papper&#10;&#10;AI-genererat innehåll kan vara felaktigt.">
            <a:extLst>
              <a:ext uri="{FF2B5EF4-FFF2-40B4-BE49-F238E27FC236}">
                <a16:creationId xmlns:a16="http://schemas.microsoft.com/office/drawing/2014/main" id="{3BB984D5-07E6-0EC9-99E6-A66965F61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3" t="29059" r="7287" b="31314"/>
          <a:stretch>
            <a:fillRect/>
          </a:stretch>
        </p:blipFill>
        <p:spPr>
          <a:xfrm rot="5400000">
            <a:off x="261205" y="1010445"/>
            <a:ext cx="4024281" cy="4379591"/>
          </a:xfrm>
          <a:prstGeom prst="rect">
            <a:avLst/>
          </a:prstGeom>
        </p:spPr>
      </p:pic>
      <p:pic>
        <p:nvPicPr>
          <p:cNvPr id="8" name="Bildobjekt 7" descr="En bild som visar text, bok, rita, papper&#10;&#10;AI-genererat innehåll kan vara felaktigt.">
            <a:extLst>
              <a:ext uri="{FF2B5EF4-FFF2-40B4-BE49-F238E27FC236}">
                <a16:creationId xmlns:a16="http://schemas.microsoft.com/office/drawing/2014/main" id="{8C804315-D076-6965-9C39-7E20DF913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27515" r="77977" b="38380"/>
          <a:stretch>
            <a:fillRect/>
          </a:stretch>
        </p:blipFill>
        <p:spPr>
          <a:xfrm rot="5400000">
            <a:off x="8913511" y="1594776"/>
            <a:ext cx="2721430" cy="3668448"/>
          </a:xfrm>
          <a:prstGeom prst="rect">
            <a:avLst/>
          </a:prstGeom>
        </p:spPr>
      </p:pic>
      <p:pic>
        <p:nvPicPr>
          <p:cNvPr id="4" name="Bildobjekt 3" descr="En bild som visar text, bok, rita, papper&#10;&#10;AI-genererat innehåll kan vara felaktigt.">
            <a:extLst>
              <a:ext uri="{FF2B5EF4-FFF2-40B4-BE49-F238E27FC236}">
                <a16:creationId xmlns:a16="http://schemas.microsoft.com/office/drawing/2014/main" id="{E73A871F-1250-0A0C-D6A5-AEFEF0024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32319" r="34912" b="31313"/>
          <a:stretch>
            <a:fillRect/>
          </a:stretch>
        </p:blipFill>
        <p:spPr>
          <a:xfrm rot="5400000">
            <a:off x="3991953" y="1421062"/>
            <a:ext cx="4919236" cy="355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9661</TotalTime>
  <Words>705</Words>
  <Application>Microsoft Office PowerPoint</Application>
  <PresentationFormat>Bredbild</PresentationFormat>
  <Paragraphs>71</Paragraphs>
  <Slides>10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Fares Presentationer</vt:lpstr>
      <vt:lpstr>Biologi 2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2025-11-26T13:36:10Z</dcterms:created>
  <dcterms:modified xsi:type="dcterms:W3CDTF">2025-12-08T09:54:17Z</dcterms:modified>
</cp:coreProperties>
</file>